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25.09.2016</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25.09.2016</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25.09.2016</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25.09.2016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25.09.2016</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25.09.2016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25.09.2016</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25.09.2016</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25.09.2016</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jl:51008442.380000%2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43042" y="0"/>
            <a:ext cx="7500958" cy="3714752"/>
          </a:xfrm>
        </p:spPr>
        <p:txBody>
          <a:bodyPr>
            <a:normAutofit fontScale="90000"/>
          </a:bodyPr>
          <a:lstStyle/>
          <a:p>
            <a:pPr algn="ctr"/>
            <a:r>
              <a:rPr lang="kk-KZ" sz="3600" cap="all" dirty="0" smtClean="0">
                <a:solidFill>
                  <a:srgbClr val="C00000"/>
                </a:solidFill>
                <a:latin typeface="Times New Roman" pitchFamily="18" charset="0"/>
                <a:cs typeface="Times New Roman" pitchFamily="18" charset="0"/>
              </a:rPr>
              <a:t>4 тақырып. </a:t>
            </a:r>
            <a:r>
              <a:rPr lang="ru-RU" sz="3600" dirty="0" smtClean="0">
                <a:solidFill>
                  <a:srgbClr val="C00000"/>
                </a:solidFill>
                <a:latin typeface="Times New Roman" pitchFamily="18" charset="0"/>
                <a:cs typeface="Times New Roman" pitchFamily="18" charset="0"/>
              </a:rPr>
              <a:t/>
            </a:r>
            <a:br>
              <a:rPr lang="ru-RU" sz="3600" dirty="0" smtClean="0">
                <a:solidFill>
                  <a:srgbClr val="C00000"/>
                </a:solidFill>
                <a:latin typeface="Times New Roman" pitchFamily="18" charset="0"/>
                <a:cs typeface="Times New Roman" pitchFamily="18" charset="0"/>
              </a:rPr>
            </a:br>
            <a:r>
              <a:rPr lang="kk-KZ" sz="3600" cap="all" dirty="0" smtClean="0">
                <a:solidFill>
                  <a:srgbClr val="C00000"/>
                </a:solidFill>
                <a:latin typeface="Times New Roman" pitchFamily="18" charset="0"/>
                <a:cs typeface="Times New Roman" pitchFamily="18" charset="0"/>
              </a:rPr>
              <a:t>Жекеше нотариустың лицензиясы. Нотариустың бос орнына үміткерлерді есептік тіркеу. </a:t>
            </a:r>
            <a:r>
              <a:rPr lang="ru-RU" dirty="0" smtClean="0"/>
              <a:t/>
            </a:r>
            <a:br>
              <a:rPr lang="ru-RU" dirty="0" smtClean="0"/>
            </a:br>
            <a:r>
              <a:rPr lang="kk-KZ" cap="all" dirty="0" smtClean="0"/>
              <a:t> </a:t>
            </a:r>
            <a:r>
              <a:rPr lang="ru-RU" dirty="0" smtClean="0"/>
              <a:t/>
            </a:r>
            <a:br>
              <a:rPr lang="ru-RU" dirty="0" smtClean="0"/>
            </a:br>
            <a:r>
              <a:rPr lang="ru-RU" dirty="0" smtClean="0"/>
              <a:t/>
            </a:r>
            <a:br>
              <a:rPr lang="ru-RU" dirty="0" smtClean="0"/>
            </a:br>
            <a:endParaRPr lang="ru-RU" dirty="0"/>
          </a:p>
        </p:txBody>
      </p:sp>
      <p:sp>
        <p:nvSpPr>
          <p:cNvPr id="3" name="Подзаголовок 2"/>
          <p:cNvSpPr>
            <a:spLocks noGrp="1"/>
          </p:cNvSpPr>
          <p:nvPr>
            <p:ph type="subTitle" idx="1"/>
          </p:nvPr>
        </p:nvSpPr>
        <p:spPr>
          <a:xfrm>
            <a:off x="2286000" y="2786058"/>
            <a:ext cx="6858000" cy="3929090"/>
          </a:xfrm>
        </p:spPr>
        <p:txBody>
          <a:bodyPr>
            <a:normAutofit/>
          </a:bodyPr>
          <a:lstStyle/>
          <a:p>
            <a:r>
              <a:rPr lang="en-US" sz="2800" dirty="0" smtClean="0">
                <a:latin typeface="Times New Roman" pitchFamily="18" charset="0"/>
                <a:cs typeface="Times New Roman" pitchFamily="18" charset="0"/>
              </a:rPr>
              <a:t>1. </a:t>
            </a:r>
            <a:r>
              <a:rPr lang="kk-KZ" sz="2800" dirty="0" smtClean="0">
                <a:latin typeface="Times New Roman" pitchFamily="18" charset="0"/>
                <a:cs typeface="Times New Roman" pitchFamily="18" charset="0"/>
              </a:rPr>
              <a:t>Әділет аттестаттау комиссиясы</a:t>
            </a:r>
            <a:r>
              <a:rPr lang="en-US" sz="2800"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2. </a:t>
            </a:r>
            <a:r>
              <a:rPr lang="kk-KZ" sz="2800" dirty="0" smtClean="0">
                <a:latin typeface="Times New Roman" pitchFamily="18" charset="0"/>
                <a:cs typeface="Times New Roman" pitchFamily="18" charset="0"/>
              </a:rPr>
              <a:t>Жекеше нотариалдық қызметпен шуғылдануға лицензия беру тәртібі</a:t>
            </a:r>
            <a:r>
              <a:rPr lang="en-US" sz="2800"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kk-KZ" sz="2800" dirty="0" smtClean="0">
                <a:latin typeface="Times New Roman" pitchFamily="18" charset="0"/>
                <a:cs typeface="Times New Roman" pitchFamily="18" charset="0"/>
              </a:rPr>
              <a:t>3. Жекеше нотариустың лицензиясының күшін тоқтата тұру, тоқтату және лицензиядан айыру</a:t>
            </a:r>
            <a:r>
              <a:rPr lang="en-US" sz="2800"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kk-KZ" sz="2800" dirty="0" smtClean="0">
                <a:latin typeface="Times New Roman" pitchFamily="18" charset="0"/>
                <a:cs typeface="Times New Roman" pitchFamily="18" charset="0"/>
              </a:rPr>
              <a:t>4. Нотариустың бос орнына үміткерлерді есептік тіркеу</a:t>
            </a:r>
            <a:r>
              <a:rPr lang="en-US" sz="280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0"/>
            <a:ext cx="8143932" cy="928670"/>
          </a:xfrm>
        </p:spPr>
        <p:txBody>
          <a:bodyPr>
            <a:noAutofit/>
          </a:bodyPr>
          <a:lstStyle/>
          <a:p>
            <a:r>
              <a:rPr lang="en-US" sz="3600" b="1" dirty="0" smtClean="0">
                <a:latin typeface="Times New Roman" pitchFamily="18" charset="0"/>
                <a:cs typeface="Times New Roman" pitchFamily="18" charset="0"/>
              </a:rPr>
              <a:t>1</a:t>
            </a:r>
            <a:r>
              <a:rPr lang="kk-KZ" sz="3600" b="1" dirty="0" smtClean="0">
                <a:latin typeface="Times New Roman" pitchFamily="18" charset="0"/>
                <a:cs typeface="Times New Roman" pitchFamily="18" charset="0"/>
              </a:rPr>
              <a:t>.Әділет аттестаттау комиссиясы</a:t>
            </a:r>
            <a:endParaRPr lang="ru-RU" sz="3600"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142844" y="928670"/>
            <a:ext cx="8572560" cy="5929330"/>
          </a:xfrm>
        </p:spPr>
        <p:txBody>
          <a:bodyPr>
            <a:normAutofit/>
          </a:bodyPr>
          <a:lstStyle/>
          <a:p>
            <a:pPr>
              <a:buNone/>
            </a:pP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2012 </a:t>
            </a:r>
            <a:r>
              <a:rPr lang="kk-KZ" sz="2800" dirty="0" smtClean="0">
                <a:latin typeface="Times New Roman" pitchFamily="18" charset="0"/>
                <a:cs typeface="Times New Roman" pitchFamily="18" charset="0"/>
              </a:rPr>
              <a:t>жылдан бастап нотариалдық қызметпен айналысу құқығына үміткер адамдар облыстардың, республикалық маңызы бар қаланың және астананың аумақтық әділет органдарында құрылатын нотариалдық қызметпен айналысу құқығына әділет </a:t>
            </a:r>
            <a:r>
              <a:rPr lang="kk-KZ" sz="2800" dirty="0" smtClean="0">
                <a:solidFill>
                  <a:srgbClr val="FF0000"/>
                </a:solidFill>
                <a:latin typeface="Times New Roman" pitchFamily="18" charset="0"/>
                <a:cs typeface="Times New Roman" pitchFamily="18" charset="0"/>
              </a:rPr>
              <a:t>аттестаттау комиссияларында аттестаттаудан өтеді</a:t>
            </a:r>
            <a:r>
              <a:rPr lang="kk-KZ" sz="2800" dirty="0" smtClean="0">
                <a:latin typeface="Times New Roman" pitchFamily="18" charset="0"/>
                <a:cs typeface="Times New Roman" pitchFamily="18" charset="0"/>
              </a:rPr>
              <a:t>.</a:t>
            </a:r>
            <a:endParaRPr lang="ru-RU"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Нотариалдық </a:t>
            </a:r>
            <a:r>
              <a:rPr lang="kk-KZ" sz="2800" dirty="0" smtClean="0">
                <a:latin typeface="Times New Roman" pitchFamily="18" charset="0"/>
                <a:cs typeface="Times New Roman" pitchFamily="18" charset="0"/>
              </a:rPr>
              <a:t>қызметпен айналысу құқығына әділет аттестаттау </a:t>
            </a:r>
            <a:r>
              <a:rPr lang="kk-KZ" sz="2800" b="1" dirty="0" smtClean="0">
                <a:latin typeface="Times New Roman" pitchFamily="18" charset="0"/>
                <a:cs typeface="Times New Roman" pitchFamily="18" charset="0"/>
              </a:rPr>
              <a:t>комиссиясы жеті мүшеден</a:t>
            </a:r>
            <a:r>
              <a:rPr lang="kk-KZ" sz="2800" dirty="0" smtClean="0">
                <a:latin typeface="Times New Roman" pitchFamily="18" charset="0"/>
                <a:cs typeface="Times New Roman" pitchFamily="18" charset="0"/>
              </a:rPr>
              <a:t> - нотариалдық палатаның төрағасын қоса алғанда екі нотариустан, аумақтық әділет органының екі өкілінен, құқықтанушы-ғалымнан және мәслихаттың екі депутатынан тұрады.</a:t>
            </a:r>
            <a:endParaRPr lang="ru-RU" sz="2800" dirty="0" smtClean="0">
              <a:latin typeface="Times New Roman" pitchFamily="18" charset="0"/>
              <a:cs typeface="Times New Roman" pitchFamily="18" charset="0"/>
            </a:endParaRPr>
          </a:p>
          <a:p>
            <a:endParaRPr lang="ru-RU"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786842" cy="6858000"/>
          </a:xfrm>
        </p:spPr>
        <p:txBody>
          <a:bodyPr>
            <a:noAutofit/>
          </a:bodyPr>
          <a:lstStyle/>
          <a:p>
            <a:pPr>
              <a:buNone/>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Нотариалдық </a:t>
            </a:r>
            <a:r>
              <a:rPr lang="kk-KZ" sz="2800" dirty="0" smtClean="0">
                <a:latin typeface="Times New Roman" pitchFamily="18" charset="0"/>
                <a:cs typeface="Times New Roman" pitchFamily="18" charset="0"/>
              </a:rPr>
              <a:t>қызметпен айналысу құқығына үміткер адам тағылымдамадан өткеннен кейін Қазақстан Республикасының заңнамасында көзделген құжаттарын қоса тіркей отырып, облыстардың, республикалық маңызы бар қаланың және астананың аумақтық әділет органдары арқылы оны аттестаттауға жіберу туралы өтінішін </a:t>
            </a:r>
            <a:r>
              <a:rPr lang="kk-KZ" sz="2800" i="1" dirty="0" smtClean="0">
                <a:latin typeface="Times New Roman" pitchFamily="18" charset="0"/>
                <a:cs typeface="Times New Roman" pitchFamily="18" charset="0"/>
              </a:rPr>
              <a:t>тұрғылықты жері бойынша тиісті нотариалдық қызметпен айналысу құқығына әділет аттестаттау комиссиясына жолдайды.</a:t>
            </a:r>
            <a:endParaRPr lang="ru-RU"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Аттестаттауға </a:t>
            </a:r>
            <a:r>
              <a:rPr lang="kk-KZ" sz="2800" dirty="0" smtClean="0">
                <a:latin typeface="Times New Roman" pitchFamily="18" charset="0"/>
                <a:cs typeface="Times New Roman" pitchFamily="18" charset="0"/>
              </a:rPr>
              <a:t>жіберуден бас тартылған жағдайда, облыстардың, республикалық маңызы бар қаланың және астананың аумақтық әділет органдары өтініш түскен күннен бастап </a:t>
            </a:r>
            <a:r>
              <a:rPr lang="kk-KZ" sz="2800" b="1" i="1" dirty="0" smtClean="0">
                <a:latin typeface="Times New Roman" pitchFamily="18" charset="0"/>
                <a:cs typeface="Times New Roman" pitchFamily="18" charset="0"/>
              </a:rPr>
              <a:t>он бес жұмыс күнінен кешіктірмей</a:t>
            </a:r>
            <a:r>
              <a:rPr lang="kk-KZ" sz="2800" dirty="0" smtClean="0">
                <a:latin typeface="Times New Roman" pitchFamily="18" charset="0"/>
                <a:cs typeface="Times New Roman" pitchFamily="18" charset="0"/>
              </a:rPr>
              <a:t> дәлелді шешімді үміткерге жібереді. Аттестаттауға жіберуден бас тартуға заңда белгіленген тәртіппен </a:t>
            </a:r>
            <a:r>
              <a:rPr lang="kk-KZ" sz="2800" u="sng" dirty="0" smtClean="0">
                <a:latin typeface="Times New Roman" pitchFamily="18" charset="0"/>
                <a:cs typeface="Times New Roman" pitchFamily="18" charset="0"/>
              </a:rPr>
              <a:t>сотқа шағым</a:t>
            </a:r>
            <a:r>
              <a:rPr lang="kk-KZ" sz="2800" dirty="0" smtClean="0">
                <a:latin typeface="Times New Roman" pitchFamily="18" charset="0"/>
                <a:cs typeface="Times New Roman" pitchFamily="18" charset="0"/>
              </a:rPr>
              <a:t> жасалуы мүмкін.</a:t>
            </a:r>
            <a:endParaRPr lang="ru-RU" sz="2800" dirty="0" smtClean="0">
              <a:latin typeface="Times New Roman" pitchFamily="18" charset="0"/>
              <a:cs typeface="Times New Roman" pitchFamily="18" charset="0"/>
            </a:endParaRPr>
          </a:p>
          <a:p>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715404" cy="6858000"/>
          </a:xfrm>
        </p:spPr>
        <p:txBody>
          <a:bodyPr>
            <a:noAutofit/>
          </a:bodyPr>
          <a:lstStyle/>
          <a:p>
            <a:pPr>
              <a:buNone/>
            </a:pPr>
            <a:r>
              <a:rPr lang="en-US" sz="2500" b="1" i="1" dirty="0" smtClean="0">
                <a:latin typeface="Times New Roman" pitchFamily="18" charset="0"/>
                <a:cs typeface="Times New Roman" pitchFamily="18" charset="0"/>
              </a:rPr>
              <a:t>		</a:t>
            </a:r>
            <a:r>
              <a:rPr lang="kk-KZ" sz="2800" b="1" i="1" dirty="0" smtClean="0">
                <a:latin typeface="Times New Roman" pitchFamily="18" charset="0"/>
                <a:cs typeface="Times New Roman" pitchFamily="18" charset="0"/>
              </a:rPr>
              <a:t>Аттестаттау </a:t>
            </a:r>
            <a:r>
              <a:rPr lang="kk-KZ" sz="2800" b="1" i="1" dirty="0" smtClean="0">
                <a:latin typeface="Times New Roman" pitchFamily="18" charset="0"/>
                <a:cs typeface="Times New Roman" pitchFamily="18" charset="0"/>
              </a:rPr>
              <a:t>мынадай екі кезеңнен тұрады</a:t>
            </a:r>
            <a:r>
              <a:rPr lang="kk-KZ" sz="2800" b="1" i="1" dirty="0" smtClean="0">
                <a:latin typeface="Times New Roman" pitchFamily="18" charset="0"/>
                <a:cs typeface="Times New Roman" pitchFamily="18" charset="0"/>
              </a:rPr>
              <a:t>:</a:t>
            </a:r>
            <a:endParaRPr lang="en-US" sz="2800" b="1" i="1" dirty="0" smtClean="0">
              <a:latin typeface="Times New Roman" pitchFamily="18" charset="0"/>
              <a:cs typeface="Times New Roman" pitchFamily="18" charset="0"/>
            </a:endParaRPr>
          </a:p>
          <a:p>
            <a:pPr>
              <a:buNone/>
            </a:pPr>
            <a:endParaRPr lang="ru-RU" sz="2500" dirty="0" smtClean="0">
              <a:latin typeface="Times New Roman" pitchFamily="18" charset="0"/>
              <a:cs typeface="Times New Roman" pitchFamily="18" charset="0"/>
            </a:endParaRPr>
          </a:p>
          <a:p>
            <a:pPr>
              <a:buNone/>
            </a:pPr>
            <a:r>
              <a:rPr lang="kk-KZ" sz="2500" dirty="0" smtClean="0">
                <a:latin typeface="Times New Roman" pitchFamily="18" charset="0"/>
                <a:cs typeface="Times New Roman" pitchFamily="18" charset="0"/>
              </a:rPr>
              <a:t>1) Қазақстан Республикасының заңнамасын білуден компьютерлік тест тапсыру;</a:t>
            </a:r>
            <a:endParaRPr lang="ru-RU" sz="2500" dirty="0" smtClean="0">
              <a:latin typeface="Times New Roman" pitchFamily="18" charset="0"/>
              <a:cs typeface="Times New Roman" pitchFamily="18" charset="0"/>
            </a:endParaRPr>
          </a:p>
          <a:p>
            <a:pPr>
              <a:buNone/>
            </a:pPr>
            <a:r>
              <a:rPr lang="kk-KZ" sz="2500" dirty="0" smtClean="0">
                <a:latin typeface="Times New Roman" pitchFamily="18" charset="0"/>
                <a:cs typeface="Times New Roman" pitchFamily="18" charset="0"/>
              </a:rPr>
              <a:t>2) емтихан билеттері бойынша ауызша тапсырманы орындау.</a:t>
            </a:r>
            <a:endParaRPr lang="ru-RU" sz="2500" dirty="0" smtClean="0">
              <a:latin typeface="Times New Roman" pitchFamily="18" charset="0"/>
              <a:cs typeface="Times New Roman" pitchFamily="18" charset="0"/>
            </a:endParaRPr>
          </a:p>
          <a:p>
            <a:pPr>
              <a:buNone/>
            </a:pPr>
            <a:r>
              <a:rPr lang="en-US" sz="2500" dirty="0" smtClean="0">
                <a:latin typeface="Times New Roman" pitchFamily="18" charset="0"/>
                <a:cs typeface="Times New Roman" pitchFamily="18" charset="0"/>
              </a:rPr>
              <a:t>		</a:t>
            </a:r>
            <a:r>
              <a:rPr lang="kk-KZ" sz="2500" dirty="0" smtClean="0">
                <a:latin typeface="Times New Roman" pitchFamily="18" charset="0"/>
                <a:cs typeface="Times New Roman" pitchFamily="18" charset="0"/>
              </a:rPr>
              <a:t>Үміткер </a:t>
            </a:r>
            <a:r>
              <a:rPr lang="kk-KZ" sz="2500" dirty="0" smtClean="0">
                <a:latin typeface="Times New Roman" pitchFamily="18" charset="0"/>
                <a:cs typeface="Times New Roman" pitchFamily="18" charset="0"/>
              </a:rPr>
              <a:t>өз таңдауы бойынша тестілеуден қазақ немесе орыс тілінде өтуге құқылы. Тестілеу компьютер техникасын пайдалана отырып өткізіледі.</a:t>
            </a:r>
            <a:endParaRPr lang="ru-RU" sz="2500" dirty="0" smtClean="0">
              <a:latin typeface="Times New Roman" pitchFamily="18" charset="0"/>
              <a:cs typeface="Times New Roman" pitchFamily="18" charset="0"/>
            </a:endParaRPr>
          </a:p>
          <a:p>
            <a:pPr>
              <a:buNone/>
            </a:pPr>
            <a:r>
              <a:rPr lang="en-US" sz="2500" dirty="0" smtClean="0">
                <a:latin typeface="Times New Roman" pitchFamily="18" charset="0"/>
                <a:cs typeface="Times New Roman" pitchFamily="18" charset="0"/>
              </a:rPr>
              <a:t>		</a:t>
            </a:r>
            <a:r>
              <a:rPr lang="kk-KZ" sz="2500" dirty="0" smtClean="0">
                <a:latin typeface="Times New Roman" pitchFamily="18" charset="0"/>
                <a:cs typeface="Times New Roman" pitchFamily="18" charset="0"/>
              </a:rPr>
              <a:t>Аттестаттау </a:t>
            </a:r>
            <a:r>
              <a:rPr lang="kk-KZ" sz="2500" dirty="0" smtClean="0">
                <a:latin typeface="Times New Roman" pitchFamily="18" charset="0"/>
                <a:cs typeface="Times New Roman" pitchFamily="18" charset="0"/>
              </a:rPr>
              <a:t>нәтижесі бойынша нотариалдық қызметпен айналысу құқығына әділет аттестаттау комиссиясы аттестатталғаны туралы не аттестатталмағаны туралы дәлелді шешімді аттестаттау </a:t>
            </a:r>
            <a:r>
              <a:rPr lang="kk-KZ" sz="2500" i="1" dirty="0" smtClean="0">
                <a:latin typeface="Times New Roman" pitchFamily="18" charset="0"/>
                <a:cs typeface="Times New Roman" pitchFamily="18" charset="0"/>
              </a:rPr>
              <a:t>өткен күннен кейінгі келесі күннен кешіктірмей шығарады.</a:t>
            </a:r>
            <a:endParaRPr lang="ru-RU" sz="2500" dirty="0" smtClean="0">
              <a:latin typeface="Times New Roman" pitchFamily="18" charset="0"/>
              <a:cs typeface="Times New Roman" pitchFamily="18" charset="0"/>
            </a:endParaRPr>
          </a:p>
          <a:p>
            <a:pPr>
              <a:buNone/>
            </a:pPr>
            <a:r>
              <a:rPr lang="en-US" sz="2500" dirty="0" smtClean="0">
                <a:latin typeface="Times New Roman" pitchFamily="18" charset="0"/>
                <a:cs typeface="Times New Roman" pitchFamily="18" charset="0"/>
              </a:rPr>
              <a:t>		</a:t>
            </a:r>
            <a:r>
              <a:rPr lang="kk-KZ" sz="2500" dirty="0" smtClean="0">
                <a:latin typeface="Times New Roman" pitchFamily="18" charset="0"/>
                <a:cs typeface="Times New Roman" pitchFamily="18" charset="0"/>
              </a:rPr>
              <a:t>Аттестатталғаны </a:t>
            </a:r>
            <a:r>
              <a:rPr lang="kk-KZ" sz="2500" dirty="0" smtClean="0">
                <a:latin typeface="Times New Roman" pitchFamily="18" charset="0"/>
                <a:cs typeface="Times New Roman" pitchFamily="18" charset="0"/>
              </a:rPr>
              <a:t>туралы комиссия шешімі ол шығарылған кезден бастап </a:t>
            </a:r>
            <a:r>
              <a:rPr lang="kk-KZ" sz="2500" b="1" i="1" dirty="0" smtClean="0">
                <a:latin typeface="Times New Roman" pitchFamily="18" charset="0"/>
                <a:cs typeface="Times New Roman" pitchFamily="18" charset="0"/>
              </a:rPr>
              <a:t>үш жыл бойы жарамды</a:t>
            </a:r>
            <a:r>
              <a:rPr lang="kk-KZ" sz="2500" dirty="0" smtClean="0">
                <a:latin typeface="Times New Roman" pitchFamily="18" charset="0"/>
                <a:cs typeface="Times New Roman" pitchFamily="18" charset="0"/>
              </a:rPr>
              <a:t> болып табылады. </a:t>
            </a:r>
            <a:endParaRPr lang="ru-RU" sz="2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2984"/>
          </a:xfrm>
        </p:spPr>
        <p:txBody>
          <a:bodyPr>
            <a:normAutofit fontScale="90000"/>
          </a:bodyPr>
          <a:lstStyle/>
          <a:p>
            <a:r>
              <a:rPr lang="kk-KZ" b="1" dirty="0" smtClean="0"/>
              <a:t>2. Жекеше нотариалдық қызметпен шуғылдануға құқық беретін лицензия беру тәртібі </a:t>
            </a:r>
            <a:endParaRPr lang="ru-RU" dirty="0"/>
          </a:p>
        </p:txBody>
      </p:sp>
      <p:sp>
        <p:nvSpPr>
          <p:cNvPr id="3" name="Содержимое 2"/>
          <p:cNvSpPr>
            <a:spLocks noGrp="1"/>
          </p:cNvSpPr>
          <p:nvPr>
            <p:ph sz="quarter" idx="1"/>
          </p:nvPr>
        </p:nvSpPr>
        <p:spPr>
          <a:xfrm>
            <a:off x="0" y="1214422"/>
            <a:ext cx="8715404" cy="5643578"/>
          </a:xfrm>
        </p:spPr>
        <p:txBody>
          <a:bodyPr>
            <a:noAutofit/>
          </a:bodyPr>
          <a:lstStyle/>
          <a:p>
            <a:r>
              <a:rPr lang="kk-KZ" sz="2500" dirty="0" smtClean="0">
                <a:latin typeface="Times New Roman" pitchFamily="18" charset="0"/>
                <a:cs typeface="Times New Roman" pitchFamily="18" charset="0"/>
              </a:rPr>
              <a:t>Нотариалдық қызметпен айналысу құқығына аттестаттау қорытындысы бойынша Қазақстан Республикасының Әдiлет министрлiгi берген лицензия (нотариус лицензиясы) жекеше нотариусқа нотариалдық iс-әрекеттер </a:t>
            </a:r>
            <a:r>
              <a:rPr lang="kk-KZ" sz="2500" b="1" i="1" dirty="0" smtClean="0">
                <a:latin typeface="Times New Roman" pitchFamily="18" charset="0"/>
                <a:cs typeface="Times New Roman" pitchFamily="18" charset="0"/>
              </a:rPr>
              <a:t>жасауға уәкiлдiк бередi</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Нотариалдық қызметті лицензиялауды Қазақстан Республикасы Әділет министрлігінің </a:t>
            </a:r>
            <a:r>
              <a:rPr lang="kk-KZ" sz="2500" i="1" dirty="0" smtClean="0">
                <a:latin typeface="Times New Roman" pitchFamily="18" charset="0"/>
                <a:cs typeface="Times New Roman" pitchFamily="18" charset="0"/>
              </a:rPr>
              <a:t>Тіркеу қызметі және құқықтық көмек көрсету комитеті жүзеге асырады.</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Нотариус лицензиясы мерзiмi шектелмей берiлетiн басты лицензия болып табылады және ол Қазақстан Республикасының бүкiл аумағында қолданылады. Нотариус лицензиясын беру үшiн алым алынады, оның мөлшерi айлық есептік көрсеткіштің 6 есесін құрайды. </a:t>
            </a:r>
            <a:endParaRPr lang="ru-RU" sz="2500" dirty="0" smtClean="0">
              <a:latin typeface="Times New Roman" pitchFamily="18" charset="0"/>
              <a:cs typeface="Times New Roman" pitchFamily="18" charset="0"/>
            </a:endParaRPr>
          </a:p>
          <a:p>
            <a:endParaRPr lang="ru-RU" sz="25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9144000" cy="6858000"/>
          </a:xfrm>
        </p:spPr>
        <p:txBody>
          <a:bodyPr>
            <a:normAutofit fontScale="92500" lnSpcReduction="10000"/>
          </a:bodyPr>
          <a:lstStyle/>
          <a:p>
            <a:r>
              <a:rPr lang="kk-KZ" dirty="0" smtClean="0"/>
              <a:t>Лицензияны лицензиар өтініш берілген күннен бастап </a:t>
            </a:r>
            <a:r>
              <a:rPr lang="kk-KZ" i="1" dirty="0" smtClean="0"/>
              <a:t>отыз жұмыс күнінен кешіктірмей береді. </a:t>
            </a:r>
            <a:endParaRPr lang="ru-RU" dirty="0" smtClean="0"/>
          </a:p>
          <a:p>
            <a:r>
              <a:rPr lang="kk-KZ" dirty="0" smtClean="0"/>
              <a:t>Лицензиар өтініш берушінің өтінішіне қоса берілген құжаттардың толықтығын және анықтығын тексереді. </a:t>
            </a:r>
            <a:endParaRPr lang="ru-RU" dirty="0" smtClean="0"/>
          </a:p>
          <a:p>
            <a:r>
              <a:rPr lang="kk-KZ" dirty="0" smtClean="0"/>
              <a:t>Лицензия жоғалған, бүлінген кезде лицензиаттың оның телнұсқасын алуға құқығы бар. </a:t>
            </a:r>
            <a:endParaRPr lang="ru-RU" dirty="0" smtClean="0"/>
          </a:p>
          <a:p>
            <a:pPr>
              <a:buNone/>
            </a:pPr>
            <a:r>
              <a:rPr lang="en-US" b="1" i="1" dirty="0" smtClean="0"/>
              <a:t>		</a:t>
            </a:r>
            <a:r>
              <a:rPr lang="kk-KZ" b="1" i="1" dirty="0" smtClean="0"/>
              <a:t>Өтініш </a:t>
            </a:r>
            <a:r>
              <a:rPr lang="kk-KZ" b="1" i="1" dirty="0" smtClean="0"/>
              <a:t>берушіге келесі жағдайларда лицензия беруден бас тартылуы мүмкін:</a:t>
            </a:r>
            <a:endParaRPr lang="ru-RU" dirty="0" smtClean="0"/>
          </a:p>
          <a:p>
            <a:pPr>
              <a:buNone/>
            </a:pPr>
            <a:r>
              <a:rPr lang="kk-KZ" dirty="0" smtClean="0"/>
              <a:t>1) Қазақстан Республикасының заңдарында субъектілердің осы санаты үшін қызмет түрімен айналысуға тыйым салынса;</a:t>
            </a:r>
            <a:endParaRPr lang="ru-RU" dirty="0" smtClean="0"/>
          </a:p>
          <a:p>
            <a:pPr>
              <a:buNone/>
            </a:pPr>
            <a:r>
              <a:rPr lang="kk-KZ" dirty="0" smtClean="0"/>
              <a:t>2) талап етілетін барлық құжаттар табыс етілмесе лицензия беруден бас тартылуы мүмкін. Өтініш беруші көрсетілген кедергілерді жойған кезде өтініш жалпы негіздерде қаралады;</a:t>
            </a:r>
            <a:endParaRPr lang="ru-RU" dirty="0" smtClean="0"/>
          </a:p>
          <a:p>
            <a:pPr>
              <a:buNone/>
            </a:pPr>
            <a:r>
              <a:rPr lang="kk-KZ" dirty="0" smtClean="0"/>
              <a:t>3) лицензия беруге өтініш берілген жағдайда жекелеген қызмет түрлерімен айналысу құқығы үшін лицензиялық алым енгізілмесе;</a:t>
            </a:r>
            <a:endParaRPr lang="ru-RU" dirty="0" smtClean="0"/>
          </a:p>
          <a:p>
            <a:pPr>
              <a:buNone/>
            </a:pPr>
            <a:r>
              <a:rPr lang="kk-KZ" dirty="0" smtClean="0"/>
              <a:t>4) өтініш беруші біліктілік талаптарына сәйкес келмесе;</a:t>
            </a:r>
            <a:endParaRPr lang="ru-RU" dirty="0" smtClean="0"/>
          </a:p>
          <a:p>
            <a:pPr>
              <a:buNone/>
            </a:pPr>
            <a:r>
              <a:rPr lang="kk-KZ" dirty="0" smtClean="0"/>
              <a:t>5) өтініш берушіге қатысты оған нотариалдық қызметпен айналысуға тыйым салатын заңды күшіне енген сот үкімі болғанда </a:t>
            </a:r>
            <a:endParaRPr lang="ru-RU" dirty="0" smtClean="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929718" cy="6858000"/>
          </a:xfrm>
        </p:spPr>
        <p:txBody>
          <a:bodyPr>
            <a:normAutofit/>
          </a:bodyPr>
          <a:lstStyle/>
          <a:p>
            <a:pPr>
              <a:buNone/>
            </a:pP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Қазақстан </a:t>
            </a:r>
            <a:r>
              <a:rPr lang="kk-KZ" sz="2800" dirty="0" smtClean="0">
                <a:latin typeface="Times New Roman" pitchFamily="18" charset="0"/>
                <a:cs typeface="Times New Roman" pitchFamily="18" charset="0"/>
              </a:rPr>
              <a:t>Республикасының Әдiлет министрлiгi нотариалдық қызметпен айналысу құқығына лицензиялардың Мемлекеттiк тiзiлiмiн жүргiзедi және ведомстволық баспасөз органында нотариалдық қызметпен айналысуға лицензия берiлген адамдар туралы мәлiметтер жариялайды, онда: </a:t>
            </a:r>
            <a:endParaRPr lang="ru-RU" sz="2800" dirty="0" smtClean="0">
              <a:latin typeface="Times New Roman" pitchFamily="18" charset="0"/>
              <a:cs typeface="Times New Roman" pitchFamily="18" charset="0"/>
            </a:endParaRPr>
          </a:p>
          <a:p>
            <a:pPr>
              <a:buNone/>
            </a:pPr>
            <a:r>
              <a:rPr lang="kk-KZ" sz="2800" dirty="0" smtClean="0">
                <a:latin typeface="Times New Roman" pitchFamily="18" charset="0"/>
                <a:cs typeface="Times New Roman" pitchFamily="18" charset="0"/>
              </a:rPr>
              <a:t>1) нотариустың тегi, аты, әкесiнiң аты; </a:t>
            </a:r>
            <a:endParaRPr lang="ru-RU" sz="2800" dirty="0" smtClean="0">
              <a:latin typeface="Times New Roman" pitchFamily="18" charset="0"/>
              <a:cs typeface="Times New Roman" pitchFamily="18" charset="0"/>
            </a:endParaRPr>
          </a:p>
          <a:p>
            <a:pPr>
              <a:buNone/>
            </a:pPr>
            <a:r>
              <a:rPr lang="kk-KZ" sz="2800" dirty="0" smtClean="0">
                <a:latin typeface="Times New Roman" pitchFamily="18" charset="0"/>
                <a:cs typeface="Times New Roman" pitchFamily="18" charset="0"/>
              </a:rPr>
              <a:t>2) лицензия берiлген күн мен оның нөмiрi көрсетiледi. </a:t>
            </a:r>
            <a:endParaRPr lang="ru-RU"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Нотариус </a:t>
            </a:r>
            <a:r>
              <a:rPr lang="ru-RU" sz="2800" dirty="0" err="1" smtClean="0">
                <a:latin typeface="Times New Roman" pitchFamily="18" charset="0"/>
                <a:cs typeface="Times New Roman" pitchFamily="18" charset="0"/>
              </a:rPr>
              <a:t>лицензиясын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беруден</a:t>
            </a:r>
            <a:r>
              <a:rPr lang="ru-RU" sz="2800" dirty="0" smtClean="0">
                <a:latin typeface="Times New Roman" pitchFamily="18" charset="0"/>
                <a:cs typeface="Times New Roman" pitchFamily="18" charset="0"/>
              </a:rPr>
              <a:t> бас </a:t>
            </a:r>
            <a:r>
              <a:rPr lang="ru-RU" sz="2800" dirty="0" err="1" smtClean="0">
                <a:latin typeface="Times New Roman" pitchFamily="18" charset="0"/>
                <a:cs typeface="Times New Roman" pitchFamily="18" charset="0"/>
              </a:rPr>
              <a:t>тарту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негiздерi</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ҚР «Л</a:t>
            </a:r>
            <a:r>
              <a:rPr lang="ru-RU" sz="2800" dirty="0" err="1" smtClean="0">
                <a:latin typeface="Times New Roman" pitchFamily="18" charset="0"/>
                <a:cs typeface="Times New Roman" pitchFamily="18" charset="0"/>
              </a:rPr>
              <a:t>ицензиялау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туралы</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заңымен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белгiленедi</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Л</a:t>
            </a:r>
            <a:r>
              <a:rPr lang="ru-RU" sz="2800" dirty="0" err="1" smtClean="0">
                <a:latin typeface="Times New Roman" pitchFamily="18" charset="0"/>
                <a:cs typeface="Times New Roman" pitchFamily="18" charset="0"/>
              </a:rPr>
              <a:t>ицензиян</a:t>
            </a:r>
            <a:r>
              <a:rPr lang="kk-KZ" sz="2800" dirty="0" smtClean="0">
                <a:latin typeface="Times New Roman" pitchFamily="18" charset="0"/>
                <a:cs typeface="Times New Roman" pitchFamily="18" charset="0"/>
              </a:rPr>
              <a:t>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беруден</a:t>
            </a:r>
            <a:r>
              <a:rPr lang="ru-RU" sz="2800" dirty="0" smtClean="0">
                <a:latin typeface="Times New Roman" pitchFamily="18" charset="0"/>
                <a:cs typeface="Times New Roman" pitchFamily="18" charset="0"/>
              </a:rPr>
              <a:t> бас </a:t>
            </a:r>
            <a:r>
              <a:rPr lang="ru-RU" sz="2800" dirty="0" err="1" smtClean="0">
                <a:latin typeface="Times New Roman" pitchFamily="18" charset="0"/>
                <a:cs typeface="Times New Roman" pitchFamily="18" charset="0"/>
              </a:rPr>
              <a:t>тартылған жағдайда өтiнiш иесiне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ол</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қабылданған күннен бастап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үш күн iшiнде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бас</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тарту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себептерi</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көрсетiле отырып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жазбаша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түрде дәлелдi шешiм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берiледi</a:t>
            </a:r>
            <a:r>
              <a:rPr lang="ru-RU" sz="2800" dirty="0" smtClean="0">
                <a:latin typeface="Times New Roman" pitchFamily="18" charset="0"/>
                <a:cs typeface="Times New Roman" pitchFamily="18" charset="0"/>
              </a:rPr>
              <a:t>. Бас </a:t>
            </a:r>
            <a:r>
              <a:rPr lang="ru-RU" sz="2800" dirty="0" err="1" smtClean="0">
                <a:latin typeface="Times New Roman" pitchFamily="18" charset="0"/>
                <a:cs typeface="Times New Roman" pitchFamily="18" charset="0"/>
              </a:rPr>
              <a:t>тарту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туралы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шешiм</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жөнiнде сотқа шағымдануға болады</a:t>
            </a:r>
            <a:r>
              <a:rPr lang="ru-RU" sz="2800" dirty="0" smtClean="0">
                <a:latin typeface="Times New Roman" pitchFamily="18" charset="0"/>
                <a:cs typeface="Times New Roman" pitchFamily="18" charset="0"/>
              </a:rPr>
              <a:t>.</a:t>
            </a:r>
          </a:p>
          <a:p>
            <a:endParaRPr lang="ru-RU"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p:spPr>
        <p:txBody>
          <a:bodyPr>
            <a:normAutofit fontScale="90000"/>
          </a:bodyPr>
          <a:lstStyle/>
          <a:p>
            <a:pPr algn="ctr"/>
            <a:r>
              <a:rPr lang="kk-KZ" sz="3100" b="1" dirty="0" smtClean="0"/>
              <a:t>3. Жекеше нотариустың лицензиясының күшін тоқтата тұру, тоқтату және лицензиядан айыру.</a:t>
            </a:r>
            <a:r>
              <a:rPr lang="ru-RU" dirty="0" smtClean="0"/>
              <a:t/>
            </a:r>
            <a:br>
              <a:rPr lang="ru-RU" dirty="0" smtClean="0"/>
            </a:br>
            <a:endParaRPr lang="ru-RU" dirty="0"/>
          </a:p>
        </p:txBody>
      </p:sp>
      <p:sp>
        <p:nvSpPr>
          <p:cNvPr id="3" name="Содержимое 2"/>
          <p:cNvSpPr>
            <a:spLocks noGrp="1"/>
          </p:cNvSpPr>
          <p:nvPr>
            <p:ph sz="quarter" idx="1"/>
          </p:nvPr>
        </p:nvSpPr>
        <p:spPr>
          <a:xfrm>
            <a:off x="0" y="1071546"/>
            <a:ext cx="8929718" cy="5786454"/>
          </a:xfrm>
        </p:spPr>
        <p:txBody>
          <a:bodyPr>
            <a:normAutofit fontScale="77500" lnSpcReduction="20000"/>
          </a:bodyPr>
          <a:lstStyle/>
          <a:p>
            <a:pPr>
              <a:buNone/>
            </a:pPr>
            <a:r>
              <a:rPr lang="en-US" b="1" i="1" dirty="0" smtClean="0"/>
              <a:t>	</a:t>
            </a:r>
            <a:r>
              <a:rPr lang="en-US" sz="2600" b="1" i="1" dirty="0" smtClean="0">
                <a:latin typeface="Times New Roman" pitchFamily="18" charset="0"/>
                <a:cs typeface="Times New Roman" pitchFamily="18" charset="0"/>
              </a:rPr>
              <a:t>	</a:t>
            </a:r>
            <a:r>
              <a:rPr lang="kk-KZ" sz="2600" b="1" i="1" dirty="0" smtClean="0">
                <a:solidFill>
                  <a:srgbClr val="FF0000"/>
                </a:solidFill>
                <a:latin typeface="Times New Roman" pitchFamily="18" charset="0"/>
                <a:cs typeface="Times New Roman" pitchFamily="18" charset="0"/>
              </a:rPr>
              <a:t>Нотариус </a:t>
            </a:r>
            <a:r>
              <a:rPr lang="kk-KZ" sz="2600" b="1" i="1" dirty="0" smtClean="0">
                <a:solidFill>
                  <a:srgbClr val="FF0000"/>
                </a:solidFill>
                <a:latin typeface="Times New Roman" pitchFamily="18" charset="0"/>
                <a:cs typeface="Times New Roman" pitchFamily="18" charset="0"/>
              </a:rPr>
              <a:t>лицензиясының күшi алты айға дейiнгi мерзiмге мынадай </a:t>
            </a:r>
            <a:r>
              <a:rPr lang="kk-KZ" sz="2600" b="1" i="1" dirty="0" smtClean="0">
                <a:solidFill>
                  <a:srgbClr val="FF0000"/>
                </a:solidFill>
                <a:latin typeface="Times New Roman" pitchFamily="18" charset="0"/>
                <a:cs typeface="Times New Roman" pitchFamily="18" charset="0"/>
              </a:rPr>
              <a:t>жағдайларда</a:t>
            </a:r>
            <a:r>
              <a:rPr lang="en-US" sz="2600" b="1" i="1" dirty="0" smtClean="0">
                <a:solidFill>
                  <a:srgbClr val="FF0000"/>
                </a:solidFill>
                <a:latin typeface="Times New Roman" pitchFamily="18" charset="0"/>
                <a:cs typeface="Times New Roman" pitchFamily="18" charset="0"/>
              </a:rPr>
              <a:t> </a:t>
            </a:r>
            <a:r>
              <a:rPr lang="kk-KZ" sz="2600" b="1" i="1" dirty="0" smtClean="0">
                <a:solidFill>
                  <a:srgbClr val="FF0000"/>
                </a:solidFill>
                <a:latin typeface="Times New Roman" pitchFamily="18" charset="0"/>
                <a:cs typeface="Times New Roman" pitchFamily="18" charset="0"/>
              </a:rPr>
              <a:t>тоқтатыла тұрады:</a:t>
            </a:r>
            <a:endParaRPr lang="ru-RU" sz="2600" b="1" i="1" dirty="0" smtClean="0">
              <a:solidFill>
                <a:srgbClr val="FF0000"/>
              </a:solidFill>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1) нотариалдық қызметпен айналысу құқығына лицензияны одан айыру жөнiндегi талапарыз iсiн қозғағанда; </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2</a:t>
            </a:r>
            <a:r>
              <a:rPr lang="kk-KZ" sz="2600" dirty="0" smtClean="0">
                <a:latin typeface="Times New Roman" pitchFamily="18" charset="0"/>
                <a:cs typeface="Times New Roman" pitchFamily="18" charset="0"/>
              </a:rPr>
              <a:t>) нотариус қылмыстық iс бойынша айыпталушы ретiнде тартылған жағдайда; </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3) нотариус өзiнiң тегiн, атын, әкесiнiң атын өзгерткенi туралы мәлiметтердi аумақтық әдiлет органына бiр ай iшiнде хабарламағанда; </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4) нотариус Заңға сәйкес өзiне белгiленген қызмет аумағын бұзғанда; </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5) нотариус мемлекеттің, жеке және заңды тұлғалардың құқықтары мен заңды мүдделерінің бұзылуына әкеп соққан нотариалдық iс-әрекеттер жасаған кезде Қазақстан Республикасының заңнамасын бұзғанда;</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6) әділет органдарында есептік тіркеу кезінде көрсетілген мекенжай бойынша нотариустың нақты үй-жайы болмағанда;</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7) Нотариат туралы Заңның 15 бабының 4 тармағының талаптарын сақтамағанда (үй-жайы туралы);</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8) сол Заңның 19 бабында көзделген шектеулер сақталмағанда;</a:t>
            </a:r>
            <a:endParaRPr lang="ru-RU" sz="2600" dirty="0" smtClean="0">
              <a:latin typeface="Times New Roman" pitchFamily="18" charset="0"/>
              <a:cs typeface="Times New Roman" pitchFamily="18" charset="0"/>
            </a:endParaRPr>
          </a:p>
          <a:p>
            <a:pPr>
              <a:buNone/>
            </a:pPr>
            <a:r>
              <a:rPr lang="kk-KZ" sz="2600" dirty="0" smtClean="0">
                <a:latin typeface="Times New Roman" pitchFamily="18" charset="0"/>
                <a:cs typeface="Times New Roman" pitchFamily="18" charset="0"/>
              </a:rPr>
              <a:t>9) егер нотариусты есептік тіркеуге қойған күннен бастап үш ай өткен соң нотариус практикалық нотариалдық қызметіне </a:t>
            </a:r>
            <a:r>
              <a:rPr lang="kk-KZ" sz="2600" dirty="0" smtClean="0">
                <a:latin typeface="Times New Roman" pitchFamily="18" charset="0"/>
                <a:cs typeface="Times New Roman" pitchFamily="18" charset="0"/>
              </a:rPr>
              <a:t>кіріспегенде.</a:t>
            </a:r>
            <a:endParaRPr lang="ru-RU" sz="2600" dirty="0" smtClean="0">
              <a:latin typeface="Times New Roman" pitchFamily="18" charset="0"/>
              <a:cs typeface="Times New Roman" pitchFamily="18" charset="0"/>
            </a:endParaRP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929718" cy="6858000"/>
          </a:xfrm>
        </p:spPr>
        <p:txBody>
          <a:bodyPr>
            <a:normAutofit lnSpcReduction="10000"/>
          </a:bodyPr>
          <a:lstStyle/>
          <a:p>
            <a:pPr>
              <a:buNone/>
            </a:pPr>
            <a:r>
              <a:rPr lang="kk-KZ" dirty="0" smtClean="0">
                <a:latin typeface="Times New Roman" pitchFamily="18" charset="0"/>
                <a:cs typeface="Times New Roman" pitchFamily="18" charset="0"/>
              </a:rPr>
              <a:t>		Нотариус </a:t>
            </a:r>
            <a:r>
              <a:rPr lang="kk-KZ" dirty="0" smtClean="0">
                <a:latin typeface="Times New Roman" pitchFamily="18" charset="0"/>
                <a:cs typeface="Times New Roman" pitchFamily="18" charset="0"/>
              </a:rPr>
              <a:t>лицензиясынан </a:t>
            </a:r>
            <a:r>
              <a:rPr lang="kk-KZ" b="1" dirty="0" smtClean="0">
                <a:latin typeface="Times New Roman" pitchFamily="18" charset="0"/>
                <a:cs typeface="Times New Roman" pitchFamily="18" charset="0"/>
              </a:rPr>
              <a:t>айыру</a:t>
            </a:r>
            <a:r>
              <a:rPr lang="kk-KZ" dirty="0" smtClean="0">
                <a:latin typeface="Times New Roman" pitchFamily="18" charset="0"/>
                <a:cs typeface="Times New Roman" pitchFamily="18" charset="0"/>
              </a:rPr>
              <a:t> прокуратура органдарының, немесе Қазақстан Республикасы Әдiлет министрлiгiнiң, не Республикалық нотариалдық палатаның талап қоюы бойынша </a:t>
            </a:r>
            <a:r>
              <a:rPr lang="kk-KZ" b="1" i="1" dirty="0" smtClean="0">
                <a:latin typeface="Times New Roman" pitchFamily="18" charset="0"/>
                <a:cs typeface="Times New Roman" pitchFamily="18" charset="0"/>
              </a:rPr>
              <a:t>сот шешiмiмен мынадай жағдайларда жүзеге асырылады: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2) жекеше нотариус нотариустың ар-ождан Кодексiн бiрнеше рет бұзғанда;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3) нотариус нотариалдық iс-әрекеттер жасаған кезде Қазақстан Республикасының заңдарын бiрнеше мәрте бұзғанда не мемлекеттiң, жеке және заңды тұлғалардың мүдделерiне зиян келтiрiп, заңдарды бұзғанда;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4) лицензияның күшiн тоқтата тұру себептерi жойылмағанда;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5) лицензия беруге негiз болып табылатын құжаттарда нотариустың дәйектемесiз немесе қасақана бұрмаланған ақпарат беру фактiсi анықталғанда;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6) лицензияның күшi үш мәрте тоқтатылғанда; </a:t>
            </a:r>
            <a:endParaRPr lang="ru-RU" dirty="0" smtClean="0">
              <a:latin typeface="Times New Roman" pitchFamily="18" charset="0"/>
              <a:cs typeface="Times New Roman" pitchFamily="18" charset="0"/>
            </a:endParaRPr>
          </a:p>
          <a:p>
            <a:pPr>
              <a:buNone/>
            </a:pPr>
            <a:r>
              <a:rPr lang="kk-KZ" dirty="0" smtClean="0">
                <a:latin typeface="Times New Roman" pitchFamily="18" charset="0"/>
                <a:cs typeface="Times New Roman" pitchFamily="18" charset="0"/>
              </a:rPr>
              <a:t>7) нотариус кәсіптік қызметін аумақтық әділет органдарында тиісті есептік тіркелусіз жүзеге асырғанда.</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929718" cy="6858000"/>
          </a:xfrm>
        </p:spPr>
        <p:txBody>
          <a:bodyPr>
            <a:normAutofit fontScale="92500" lnSpcReduction="10000"/>
          </a:bodyPr>
          <a:lstStyle/>
          <a:p>
            <a:pPr>
              <a:buNone/>
            </a:pPr>
            <a:r>
              <a:rPr lang="kk-KZ" b="1" dirty="0" smtClean="0">
                <a:latin typeface="Times New Roman" pitchFamily="18" charset="0"/>
                <a:cs typeface="Times New Roman" pitchFamily="18" charset="0"/>
              </a:rPr>
              <a:t>		</a:t>
            </a:r>
            <a:r>
              <a:rPr lang="kk-KZ" b="1" dirty="0" smtClean="0">
                <a:solidFill>
                  <a:srgbClr val="FF0000"/>
                </a:solidFill>
                <a:latin typeface="Times New Roman" pitchFamily="18" charset="0"/>
                <a:cs typeface="Times New Roman" pitchFamily="18" charset="0"/>
              </a:rPr>
              <a:t>Қазақстан </a:t>
            </a:r>
            <a:r>
              <a:rPr lang="kk-KZ" b="1" dirty="0" smtClean="0">
                <a:solidFill>
                  <a:srgbClr val="FF0000"/>
                </a:solidFill>
                <a:latin typeface="Times New Roman" pitchFamily="18" charset="0"/>
                <a:cs typeface="Times New Roman" pitchFamily="18" charset="0"/>
              </a:rPr>
              <a:t>Республикасы Әдiлет министрлiгiнiң шешiмi бойынша мынадай жағдайларда нотариус лицензиясының күшi тоқтатылады: </a:t>
            </a:r>
            <a:endParaRPr lang="ru-RU" b="1" dirty="0" smtClean="0">
              <a:solidFill>
                <a:srgbClr val="FF0000"/>
              </a:solidFill>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1) нотариус өз тiлегiмен өтiнiш бергенде;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2) нотариус азаматтығын өзгерткенде немесе Қазақстан Республикасының шегiнен тыс жерге тұрғылықты мекен-жайына кеткенде;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3) нотариус қайтыс болғанда;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4) нотариус қылмыс жасағаны үшiн сотталғанда - үкiм заңды күшiне енгеннен кейiн;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5) нотариусқа қатысты </a:t>
            </a:r>
            <a:r>
              <a:rPr lang="kk-KZ" b="1" u="sng" dirty="0" smtClean="0">
                <a:latin typeface="Times New Roman" pitchFamily="18" charset="0"/>
                <a:cs typeface="Times New Roman" pitchFamily="18" charset="0"/>
                <a:hlinkClick r:id="rId2" action="ppaction://hlinkfile"/>
              </a:rPr>
              <a:t>ақталмайтын негiздер</a:t>
            </a:r>
            <a:r>
              <a:rPr lang="kk-KZ" b="1" dirty="0" smtClean="0">
                <a:latin typeface="Times New Roman" pitchFamily="18" charset="0"/>
                <a:cs typeface="Times New Roman" pitchFamily="18" charset="0"/>
              </a:rPr>
              <a:t> бойынша қылмыстық iстi тоқтату туралы қаулы шыққанда;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6) нотариус заңдарда белгiленген тәртiппен iс-әрекет жасауға қабiлетсiз не iс-әрекет жасауға қабiлеттiлiгi шектеулi деп танылғанда;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7) денсаулық жағдайына байланысты нотариустың өз кәсiптiк мiндеттерiн атқаруы мүмкiн болмағанда (медициналық қорытынды негiзiнде);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8) нотариус хабар-ошарсыз кеткен деп танылғанда немесе қайтыс болған деп жарияланғанда. </a:t>
            </a:r>
            <a:endParaRPr lang="ru-RU" b="1"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2984"/>
          </a:xfrm>
        </p:spPr>
        <p:txBody>
          <a:bodyPr>
            <a:noAutofit/>
          </a:bodyPr>
          <a:lstStyle/>
          <a:p>
            <a:pPr algn="ctr"/>
            <a:r>
              <a:rPr lang="kk-KZ" sz="3200" b="1" dirty="0" smtClean="0"/>
              <a:t>4. Нотариустың бос орнына үміткерлерді есептік тіркеу </a:t>
            </a:r>
            <a:endParaRPr lang="ru-RU" sz="3200" dirty="0"/>
          </a:p>
        </p:txBody>
      </p:sp>
      <p:sp>
        <p:nvSpPr>
          <p:cNvPr id="3" name="Содержимое 2"/>
          <p:cNvSpPr>
            <a:spLocks noGrp="1"/>
          </p:cNvSpPr>
          <p:nvPr>
            <p:ph sz="quarter" idx="1"/>
          </p:nvPr>
        </p:nvSpPr>
        <p:spPr>
          <a:xfrm>
            <a:off x="457200" y="1600200"/>
            <a:ext cx="8329642" cy="5257800"/>
          </a:xfrm>
        </p:spPr>
        <p:txBody>
          <a:bodyPr>
            <a:normAutofit/>
          </a:bodyPr>
          <a:lstStyle/>
          <a:p>
            <a:pPr>
              <a:buNone/>
            </a:pPr>
            <a:r>
              <a:rPr lang="kk-KZ" b="1" dirty="0" smtClean="0">
                <a:latin typeface="Times New Roman" pitchFamily="18" charset="0"/>
                <a:cs typeface="Times New Roman" pitchFamily="18" charset="0"/>
              </a:rPr>
              <a:t>		Жеке </a:t>
            </a:r>
            <a:r>
              <a:rPr lang="kk-KZ" b="1" dirty="0" smtClean="0">
                <a:latin typeface="Times New Roman" pitchFamily="18" charset="0"/>
                <a:cs typeface="Times New Roman" pitchFamily="18" charset="0"/>
              </a:rPr>
              <a:t>нотариустарды есептік тіркеу (бұдан әрі - есептік тіркеу) келу сипатында болады және Конкурстық комиссияда оң қорытынды алған және нотариалдық палата мүшелігіне енген адамды тиісті нотариалдық округтің жекеше нотариустары туралы деректер банкін қалыптастыру мақсатында әділет департаментінде есепке қою болып табылады. </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p>
          <a:p>
            <a:pPr>
              <a:buNone/>
            </a:pPr>
            <a:r>
              <a:rPr lang="kk-KZ"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Конкурстық </a:t>
            </a:r>
            <a:r>
              <a:rPr lang="kk-KZ" b="1" dirty="0" smtClean="0">
                <a:latin typeface="Times New Roman" pitchFamily="18" charset="0"/>
                <a:cs typeface="Times New Roman" pitchFamily="18" charset="0"/>
              </a:rPr>
              <a:t>комиссияда оң қорытынды алған және нотариалдық палата мүшелігіне енген адам (бұдан әрі - өтініш беруші) әділет департаментінде есептік тіркеуден өту үшін белгіленген нысанда өтініш береді. </a:t>
            </a:r>
            <a:endParaRPr lang="ru-RU"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329642" cy="6045348"/>
          </a:xfrm>
        </p:spPr>
        <p:txBody>
          <a:bodyPr/>
          <a:lstStyle/>
          <a:p>
            <a:pPr algn="ctr">
              <a:buNone/>
            </a:pPr>
            <a:r>
              <a:rPr lang="kk-KZ" dirty="0" smtClean="0"/>
              <a:t>	</a:t>
            </a:r>
            <a:r>
              <a:rPr lang="kk-KZ" sz="3200" b="1" dirty="0" smtClean="0">
                <a:latin typeface="Times New Roman" pitchFamily="18" charset="0"/>
                <a:cs typeface="Times New Roman" pitchFamily="18" charset="0"/>
              </a:rPr>
              <a:t>	Есептік </a:t>
            </a:r>
            <a:r>
              <a:rPr lang="kk-KZ" sz="3200" b="1" dirty="0" smtClean="0">
                <a:latin typeface="Times New Roman" pitchFamily="18" charset="0"/>
                <a:cs typeface="Times New Roman" pitchFamily="18" charset="0"/>
              </a:rPr>
              <a:t>тіркеуге қою туралы өтінішті әділет департаменті ол келіп түскен күннен бастап бес жұмыс күннің ішінде қарайды. Өтінішті қарау нәтижесі бойынша әділет департаменті өтініш берушіні есептік тіркеуге алу туралы шешім қабылдайды және нотариалдық палатамен бірлесіп бос орын жарияланғаннан оған қызмет аумағын айқындайды</a:t>
            </a:r>
            <a:r>
              <a:rPr lang="kk-KZ" dirty="0" smtClean="0"/>
              <a:t>.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8929718" cy="6858000"/>
          </a:xfrm>
        </p:spPr>
        <p:txBody>
          <a:bodyPr>
            <a:normAutofit/>
          </a:bodyPr>
          <a:lstStyle/>
          <a:p>
            <a:pPr>
              <a:buNone/>
            </a:pPr>
            <a:r>
              <a:rPr lang="kk-KZ" b="1" dirty="0" smtClean="0">
                <a:latin typeface="Times New Roman" pitchFamily="18" charset="0"/>
                <a:cs typeface="Times New Roman" pitchFamily="18" charset="0"/>
              </a:rPr>
              <a:t>		Есептік </a:t>
            </a:r>
            <a:r>
              <a:rPr lang="kk-KZ" b="1" dirty="0" smtClean="0">
                <a:latin typeface="Times New Roman" pitchFamily="18" charset="0"/>
                <a:cs typeface="Times New Roman" pitchFamily="18" charset="0"/>
              </a:rPr>
              <a:t>тіркеуге қоюдан құжаттардың толық пакетін бермеген жағдайда бас тартылуы мүмкін. Есептік тіркеуге қоюдан бас тартуға сот тәртібімен шағымдануы мүмкін.</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r>
              <a:rPr lang="kk-KZ" b="1" dirty="0" smtClean="0">
                <a:solidFill>
                  <a:srgbClr val="FF0000"/>
                </a:solidFill>
                <a:latin typeface="Times New Roman" pitchFamily="18" charset="0"/>
                <a:cs typeface="Times New Roman" pitchFamily="18" charset="0"/>
              </a:rPr>
              <a:t>Есептік </a:t>
            </a:r>
            <a:r>
              <a:rPr lang="kk-KZ" b="1" dirty="0" smtClean="0">
                <a:solidFill>
                  <a:srgbClr val="FF0000"/>
                </a:solidFill>
                <a:latin typeface="Times New Roman" pitchFamily="18" charset="0"/>
                <a:cs typeface="Times New Roman" pitchFamily="18" charset="0"/>
              </a:rPr>
              <a:t>тіркеуге алынған жекеше нотариус бір ай мерзімде әділет департаментіне:</a:t>
            </a:r>
            <a:endParaRPr lang="ru-RU" b="1" dirty="0" smtClean="0">
              <a:solidFill>
                <a:srgbClr val="FF0000"/>
              </a:solidFill>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1</a:t>
            </a:r>
            <a:r>
              <a:rPr lang="kk-KZ" b="1" dirty="0" smtClean="0">
                <a:latin typeface="Times New Roman" pitchFamily="18" charset="0"/>
                <a:cs typeface="Times New Roman" pitchFamily="18" charset="0"/>
              </a:rPr>
              <a:t>) әділет департаменті мен нотариалдық палата белгілеген қызмет аумағында үй-жайдың барлығын растайтын құжаттың нотариалды куәландырылған көшірмесін (жалға беру, сатып алу-сату шарты және т.б.);</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2</a:t>
            </a:r>
            <a:r>
              <a:rPr lang="kk-KZ" b="1" dirty="0" smtClean="0">
                <a:latin typeface="Times New Roman" pitchFamily="18" charset="0"/>
                <a:cs typeface="Times New Roman" pitchFamily="18" charset="0"/>
              </a:rPr>
              <a:t>) салық органында жекеше нотариусты салық төлеуші ретінде тіркеу туралы куәліктің нотариалды куәландырған көшірмесі;</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3</a:t>
            </a:r>
            <a:r>
              <a:rPr lang="kk-KZ" b="1" dirty="0" smtClean="0">
                <a:latin typeface="Times New Roman" pitchFamily="18" charset="0"/>
                <a:cs typeface="Times New Roman" pitchFamily="18" charset="0"/>
              </a:rPr>
              <a:t>) жекеше нотариустың азаматтық-құқықтық жауапкершілігін сақтандыру шартының нотариалды куәландырылған көшірмесі;</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4</a:t>
            </a:r>
            <a:r>
              <a:rPr lang="kk-KZ" b="1" dirty="0" smtClean="0">
                <a:latin typeface="Times New Roman" pitchFamily="18" charset="0"/>
                <a:cs typeface="Times New Roman" pitchFamily="18" charset="0"/>
              </a:rPr>
              <a:t>) жекеше нотариустың жеке мөрін дайындау туралы өтінішті ұсынады.</a:t>
            </a:r>
            <a:endParaRPr lang="ru-RU" b="1" dirty="0" smtClean="0">
              <a:latin typeface="Times New Roman" pitchFamily="18" charset="0"/>
              <a:cs typeface="Times New Roman" pitchFamily="18" charset="0"/>
            </a:endParaRPr>
          </a:p>
          <a:p>
            <a:endParaRPr lang="ru-RU"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42844" y="0"/>
            <a:ext cx="8643998" cy="6858000"/>
          </a:xfrm>
        </p:spPr>
        <p:txBody>
          <a:bodyPr>
            <a:normAutofit/>
          </a:bodyPr>
          <a:lstStyle/>
          <a:p>
            <a:pPr>
              <a:buNone/>
            </a:pPr>
            <a:r>
              <a:rPr lang="kk-KZ" b="1" dirty="0" smtClean="0">
                <a:latin typeface="Times New Roman" pitchFamily="18" charset="0"/>
                <a:cs typeface="Times New Roman" pitchFamily="18" charset="0"/>
              </a:rPr>
              <a:t>		Жекеше </a:t>
            </a:r>
            <a:r>
              <a:rPr lang="kk-KZ" b="1" dirty="0" smtClean="0">
                <a:latin typeface="Times New Roman" pitchFamily="18" charset="0"/>
                <a:cs typeface="Times New Roman" pitchFamily="18" charset="0"/>
              </a:rPr>
              <a:t>нотариус нотариалдық палата мүшелігінен шығу туралы өтініш бергенде нотариалдық палата ол туралы үш жұмыс күнінің ішінде әділет департаментіне хабарлайды. Жекеше нотариустың оның нотариалдық палатадан шығатыны туралы хабарлама келіп түскен соң </a:t>
            </a:r>
            <a:r>
              <a:rPr lang="kk-KZ" b="1" dirty="0" smtClean="0">
                <a:solidFill>
                  <a:srgbClr val="FF0000"/>
                </a:solidFill>
                <a:latin typeface="Times New Roman" pitchFamily="18" charset="0"/>
                <a:cs typeface="Times New Roman" pitchFamily="18" charset="0"/>
              </a:rPr>
              <a:t>әділет департаменті нотариалдық палатамен бірлесіп бір ай мерзімде </a:t>
            </a:r>
            <a:r>
              <a:rPr lang="kk-KZ" b="1" dirty="0" smtClean="0">
                <a:latin typeface="Times New Roman" pitchFamily="18" charset="0"/>
                <a:cs typeface="Times New Roman" pitchFamily="18" charset="0"/>
              </a:rPr>
              <a:t>мынадай іс-шараларды:</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1</a:t>
            </a:r>
            <a:r>
              <a:rPr lang="kk-KZ" b="1" dirty="0" smtClean="0">
                <a:latin typeface="Times New Roman" pitchFamily="18" charset="0"/>
                <a:cs typeface="Times New Roman" pitchFamily="18" charset="0"/>
              </a:rPr>
              <a:t>) жасалған нотариалдық іс-әрекеттердің заңдылығын тексеру-ді және жекеше нотариустың анықталған бұзушылықтарды жоюын;</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2</a:t>
            </a:r>
            <a:r>
              <a:rPr lang="kk-KZ" b="1" dirty="0" smtClean="0">
                <a:latin typeface="Times New Roman" pitchFamily="18" charset="0"/>
                <a:cs typeface="Times New Roman" pitchFamily="18" charset="0"/>
              </a:rPr>
              <a:t>) жекеше нотариалдық мұрағатқа нотариалдық құжаттарды қабылдап-тапсыруды;</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3</a:t>
            </a:r>
            <a:r>
              <a:rPr lang="kk-KZ" b="1" dirty="0" smtClean="0">
                <a:latin typeface="Times New Roman" pitchFamily="18" charset="0"/>
                <a:cs typeface="Times New Roman" pitchFamily="18" charset="0"/>
              </a:rPr>
              <a:t>) жекеше нотариустың жеке мөрін алып қою мен жоюды;</a:t>
            </a:r>
            <a:endParaRPr lang="ru-RU" b="1"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4</a:t>
            </a:r>
            <a:r>
              <a:rPr lang="kk-KZ" b="1" dirty="0" smtClean="0">
                <a:latin typeface="Times New Roman" pitchFamily="18" charset="0"/>
                <a:cs typeface="Times New Roman" pitchFamily="18" charset="0"/>
              </a:rPr>
              <a:t>) лицензияның қолданылуы тоқтатылған жағдайда жекеше нотариустың лицензиясын алып қоюды және Әділет министрлігіне жіберуді жүзеге асырады.</a:t>
            </a:r>
            <a:endParaRPr lang="ru-RU" b="1" dirty="0" smtClean="0">
              <a:latin typeface="Times New Roman" pitchFamily="18" charset="0"/>
              <a:cs typeface="Times New Roman" pitchFamily="18" charset="0"/>
            </a:endParaRPr>
          </a:p>
          <a:p>
            <a:endParaRPr lang="ru-RU" b="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1785926"/>
            <a:ext cx="7467600" cy="1714504"/>
          </a:xfrm>
        </p:spPr>
        <p:txBody>
          <a:bodyPr>
            <a:noAutofit/>
          </a:bodyPr>
          <a:lstStyle/>
          <a:p>
            <a:pPr algn="ctr"/>
            <a:r>
              <a:rPr lang="kk-KZ" sz="4400" b="1" dirty="0" smtClean="0"/>
              <a:t>НАЗАРЛАРЫҢЫЗҒА РАХМЕТ!</a:t>
            </a:r>
            <a:endParaRPr lang="ru-RU" sz="44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TotalTime>
  <Words>160</Words>
  <PresentationFormat>Экран (4:3)</PresentationFormat>
  <Paragraphs>75</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Эркер</vt:lpstr>
      <vt:lpstr>4 тақырып.  Жекеше нотариустың лицензиясы. Нотариустың бос орнына үміткерлерді есептік тіркеу.     </vt:lpstr>
      <vt:lpstr>1.Әділет аттестаттау комиссиясы</vt:lpstr>
      <vt:lpstr>Слайд 3</vt:lpstr>
      <vt:lpstr>Слайд 4</vt:lpstr>
      <vt:lpstr>2. Жекеше нотариалдық қызметпен шуғылдануға құқық беретін лицензия беру тәртібі </vt:lpstr>
      <vt:lpstr>Слайд 6</vt:lpstr>
      <vt:lpstr>Слайд 7</vt:lpstr>
      <vt:lpstr>3. Жекеше нотариустың лицензиясының күшін тоқтата тұру, тоқтату және лицензиядан айыру. </vt:lpstr>
      <vt:lpstr>Слайд 9</vt:lpstr>
      <vt:lpstr>Слайд 10</vt:lpstr>
      <vt:lpstr>4. Нотариустың бос орнына үміткерлерді есептік тіркеу </vt:lpstr>
      <vt:lpstr>Слайд 12</vt:lpstr>
      <vt:lpstr>Слайд 13</vt:lpstr>
      <vt:lpstr>Слайд 14</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тақырып.  Жекеше нотариустың лицензиясы. Нотариустың бос орнына үміткерлерді есептік тіркеу.     </dc:title>
  <dc:creator>User</dc:creator>
  <cp:lastModifiedBy>User</cp:lastModifiedBy>
  <cp:revision>9</cp:revision>
  <dcterms:created xsi:type="dcterms:W3CDTF">2016-09-24T17:54:57Z</dcterms:created>
  <dcterms:modified xsi:type="dcterms:W3CDTF">2016-09-25T05:45:50Z</dcterms:modified>
</cp:coreProperties>
</file>